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www.xsede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uppet.com/docs/facter/3.10/index.html" TargetMode="External"/><Relationship Id="rId4" Type="http://schemas.openxmlformats.org/officeDocument/2006/relationships/hyperlink" Target="https://puppet.com/docs/puppet/4.10/hiera_intro.html" TargetMode="External"/><Relationship Id="rId5" Type="http://schemas.openxmlformats.org/officeDocument/2006/relationships/hyperlink" Target="https://docs.puppet.com/puppet/4.2/lang_template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311700" y="711875"/>
            <a:ext cx="8520600" cy="3473700"/>
          </a:xfrm>
          <a:prstGeom prst="rect">
            <a:avLst/>
          </a:prstGeom>
          <a:effectLst>
            <a:outerShdw blurRad="157163" rotWithShape="0" algn="bl" dir="3360000" dist="66675">
              <a:srgbClr val="FFFFFF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Completing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Puppet Installation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and Writing Your First Puppet Module</a:t>
            </a:r>
            <a:endParaRPr b="1"/>
          </a:p>
        </p:txBody>
      </p:sp>
      <p:sp>
        <p:nvSpPr>
          <p:cNvPr id="56" name="Shape 56"/>
          <p:cNvSpPr txBox="1"/>
          <p:nvPr/>
        </p:nvSpPr>
        <p:spPr>
          <a:xfrm>
            <a:off x="676350" y="4553575"/>
            <a:ext cx="7791300" cy="4917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6060000" dist="28575">
              <a:srgbClr val="FFFFFF">
                <a:alpha val="9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2018 </a:t>
            </a:r>
            <a:r>
              <a:rPr b="1" lang="en" sz="2000"/>
              <a:t>Sixth International Free Movement Palestine Marathon</a:t>
            </a:r>
            <a:endParaRPr b="1"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25025" y="226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XSEDE</a:t>
            </a:r>
            <a:endParaRPr/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25025" y="799050"/>
            <a:ext cx="8520600" cy="14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XSEDE is a single virtual system that scientists can use to interactively share computing resources, data and expertise. People around the world use these resources and services — things like supercomputers, collections of data and new tools — to improve our planet.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/>
        </p:nvSpPr>
        <p:spPr>
          <a:xfrm>
            <a:off x="150350" y="2788300"/>
            <a:ext cx="2733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335" y="2235713"/>
            <a:ext cx="6289325" cy="13376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/>
          <p:nvPr/>
        </p:nvSpPr>
        <p:spPr>
          <a:xfrm>
            <a:off x="423650" y="4059425"/>
            <a:ext cx="8435100" cy="8064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Please go to </a:t>
            </a:r>
            <a:r>
              <a:rPr lang="en" sz="1800" u="sng">
                <a:solidFill>
                  <a:srgbClr val="0000FF"/>
                </a:solidFill>
                <a:hlinkClick r:id="rId4"/>
              </a:rPr>
              <a:t>https://www.xsede.org/</a:t>
            </a:r>
            <a:r>
              <a:rPr lang="en" sz="1800"/>
              <a:t> and register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After you register, send me your XSEDE ID so I can add you to our project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5925"/>
            <a:ext cx="8702424" cy="489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CE5CD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</a:t>
            </a:r>
            <a:endParaRPr/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34650" y="1627800"/>
            <a:ext cx="8474700" cy="2435100"/>
          </a:xfrm>
          <a:prstGeom prst="rect">
            <a:avLst/>
          </a:prstGeom>
          <a:solidFill>
            <a:srgbClr val="00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Puppet Installation and Configuration:</a:t>
            </a:r>
            <a:endParaRPr sz="20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Installed Puppet Server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Installed Puppet Client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Installed two modules</a:t>
            </a:r>
            <a:endParaRPr sz="1800"/>
          </a:p>
          <a:p>
            <a: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roles - Steering module for puppet</a:t>
            </a:r>
            <a:endParaRPr sz="1800"/>
          </a:p>
          <a:p>
            <a: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motd - Updated /etc/motd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 puppet agent -t to update /etc/motd on Puppet Client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CE5CD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Puppet Modules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00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located in /etc/puppetlabs/code/environments/production/modules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the functionality is implemented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Puppet code is stored in manifests. 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files have extensions .pp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Puppet is language as well as a system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is written in classes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Supports inheritance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Classes can include other classes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 only define a class or variable once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Puppet Master runs it searches through all the .pp files in the modules area for classes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Shape 89"/>
          <p:cNvCxnSpPr>
            <a:stCxn id="90" idx="2"/>
            <a:endCxn id="91" idx="0"/>
          </p:cNvCxnSpPr>
          <p:nvPr/>
        </p:nvCxnSpPr>
        <p:spPr>
          <a:xfrm flipH="1" rot="-5400000">
            <a:off x="5617500" y="-132950"/>
            <a:ext cx="574500" cy="26655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55156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92" name="Shape 92"/>
          <p:cNvCxnSpPr>
            <a:stCxn id="93" idx="0"/>
            <a:endCxn id="90" idx="2"/>
          </p:cNvCxnSpPr>
          <p:nvPr/>
        </p:nvCxnSpPr>
        <p:spPr>
          <a:xfrm rot="-5400000">
            <a:off x="2977050" y="-108099"/>
            <a:ext cx="574500" cy="26157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551561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90" name="Shape 90"/>
          <p:cNvSpPr txBox="1"/>
          <p:nvPr/>
        </p:nvSpPr>
        <p:spPr>
          <a:xfrm>
            <a:off x="3802950" y="328150"/>
            <a:ext cx="1538100" cy="5844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Pupper Master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node.sh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1187400" y="1487001"/>
            <a:ext cx="1538100" cy="5844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- role::type01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468500" y="1487088"/>
            <a:ext cx="1538100" cy="5844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role::type04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6418500" y="2782388"/>
            <a:ext cx="1538100" cy="584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profile::type04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4728000" y="2782388"/>
            <a:ext cx="1538100" cy="584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profile::type03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2877900" y="2782388"/>
            <a:ext cx="1538100" cy="58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profile::type02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1187400" y="2782388"/>
            <a:ext cx="1538100" cy="584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Class profile::type01</a:t>
            </a:r>
            <a:endParaRPr sz="12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2229425" y="4274750"/>
            <a:ext cx="1048200" cy="3735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Module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695600" y="4274750"/>
            <a:ext cx="1126500" cy="37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Module A</a:t>
            </a:r>
            <a:endParaRPr/>
          </a:p>
        </p:txBody>
      </p:sp>
      <p:sp>
        <p:nvSpPr>
          <p:cNvPr id="100" name="Shape 100"/>
          <p:cNvSpPr txBox="1"/>
          <p:nvPr/>
        </p:nvSpPr>
        <p:spPr>
          <a:xfrm>
            <a:off x="3684950" y="4249100"/>
            <a:ext cx="1048200" cy="4248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Module 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5140475" y="4249100"/>
            <a:ext cx="1126500" cy="4248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D</a:t>
            </a:r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6674300" y="4249100"/>
            <a:ext cx="1126500" cy="4248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E</a:t>
            </a:r>
            <a:endParaRPr/>
          </a:p>
        </p:txBody>
      </p:sp>
      <p:cxnSp>
        <p:nvCxnSpPr>
          <p:cNvPr id="103" name="Shape 103"/>
          <p:cNvCxnSpPr>
            <a:stCxn id="97" idx="2"/>
            <a:endCxn id="99" idx="0"/>
          </p:cNvCxnSpPr>
          <p:nvPr/>
        </p:nvCxnSpPr>
        <p:spPr>
          <a:xfrm flipH="1">
            <a:off x="1258950" y="3366788"/>
            <a:ext cx="697500" cy="90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Shape 104"/>
          <p:cNvCxnSpPr>
            <a:endCxn id="100" idx="0"/>
          </p:cNvCxnSpPr>
          <p:nvPr/>
        </p:nvCxnSpPr>
        <p:spPr>
          <a:xfrm>
            <a:off x="2353850" y="3338600"/>
            <a:ext cx="1855200" cy="9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Shape 105"/>
          <p:cNvCxnSpPr>
            <a:endCxn id="98" idx="0"/>
          </p:cNvCxnSpPr>
          <p:nvPr/>
        </p:nvCxnSpPr>
        <p:spPr>
          <a:xfrm flipH="1">
            <a:off x="2753525" y="3372350"/>
            <a:ext cx="607500" cy="90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Shape 106"/>
          <p:cNvCxnSpPr>
            <a:endCxn id="100" idx="0"/>
          </p:cNvCxnSpPr>
          <p:nvPr/>
        </p:nvCxnSpPr>
        <p:spPr>
          <a:xfrm>
            <a:off x="4085450" y="3338600"/>
            <a:ext cx="123600" cy="9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Shape 107"/>
          <p:cNvCxnSpPr>
            <a:stCxn id="95" idx="2"/>
          </p:cNvCxnSpPr>
          <p:nvPr/>
        </p:nvCxnSpPr>
        <p:spPr>
          <a:xfrm flipH="1">
            <a:off x="1516350" y="3366788"/>
            <a:ext cx="3980700" cy="87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Shape 108"/>
          <p:cNvCxnSpPr>
            <a:endCxn id="102" idx="0"/>
          </p:cNvCxnSpPr>
          <p:nvPr/>
        </p:nvCxnSpPr>
        <p:spPr>
          <a:xfrm>
            <a:off x="5884850" y="3372500"/>
            <a:ext cx="1352700" cy="87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Shape 109"/>
          <p:cNvCxnSpPr>
            <a:endCxn id="100" idx="0"/>
          </p:cNvCxnSpPr>
          <p:nvPr/>
        </p:nvCxnSpPr>
        <p:spPr>
          <a:xfrm flipH="1">
            <a:off x="4209050" y="3372500"/>
            <a:ext cx="2535900" cy="87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Shape 110"/>
          <p:cNvCxnSpPr>
            <a:stCxn id="94" idx="2"/>
            <a:endCxn id="101" idx="0"/>
          </p:cNvCxnSpPr>
          <p:nvPr/>
        </p:nvCxnSpPr>
        <p:spPr>
          <a:xfrm flipH="1">
            <a:off x="5703750" y="3366788"/>
            <a:ext cx="1483800" cy="88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Shape 111"/>
          <p:cNvSpPr txBox="1"/>
          <p:nvPr/>
        </p:nvSpPr>
        <p:spPr>
          <a:xfrm>
            <a:off x="2877900" y="1487100"/>
            <a:ext cx="1538100" cy="5844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Class role::type02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Shape 112"/>
          <p:cNvSpPr txBox="1"/>
          <p:nvPr/>
        </p:nvSpPr>
        <p:spPr>
          <a:xfrm>
            <a:off x="4572150" y="1475300"/>
            <a:ext cx="1677000" cy="5745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Class role::type03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" name="Shape 113"/>
          <p:cNvCxnSpPr>
            <a:stCxn id="111" idx="0"/>
          </p:cNvCxnSpPr>
          <p:nvPr/>
        </p:nvCxnSpPr>
        <p:spPr>
          <a:xfrm rot="10800000">
            <a:off x="3643950" y="1210800"/>
            <a:ext cx="3000" cy="27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14" name="Shape 114"/>
          <p:cNvCxnSpPr>
            <a:stCxn id="112" idx="0"/>
          </p:cNvCxnSpPr>
          <p:nvPr/>
        </p:nvCxnSpPr>
        <p:spPr>
          <a:xfrm rot="10800000">
            <a:off x="5409450" y="1222100"/>
            <a:ext cx="1200" cy="25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15" name="Shape 115"/>
          <p:cNvCxnSpPr>
            <a:stCxn id="93" idx="2"/>
            <a:endCxn id="97" idx="0"/>
          </p:cNvCxnSpPr>
          <p:nvPr/>
        </p:nvCxnSpPr>
        <p:spPr>
          <a:xfrm>
            <a:off x="1956450" y="2071401"/>
            <a:ext cx="0" cy="7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6" name="Shape 116"/>
          <p:cNvCxnSpPr/>
          <p:nvPr/>
        </p:nvCxnSpPr>
        <p:spPr>
          <a:xfrm>
            <a:off x="3646950" y="2057301"/>
            <a:ext cx="0" cy="7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7" name="Shape 117"/>
          <p:cNvCxnSpPr/>
          <p:nvPr/>
        </p:nvCxnSpPr>
        <p:spPr>
          <a:xfrm>
            <a:off x="5410050" y="2060601"/>
            <a:ext cx="0" cy="7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8" name="Shape 118"/>
          <p:cNvCxnSpPr/>
          <p:nvPr/>
        </p:nvCxnSpPr>
        <p:spPr>
          <a:xfrm>
            <a:off x="7237550" y="2049801"/>
            <a:ext cx="0" cy="7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EAD1D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Puppet Modules</a:t>
            </a:r>
            <a:endParaRPr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0906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</a:t>
            </a:r>
            <a:r>
              <a:rPr b="1" lang="en"/>
              <a:t>inherits</a:t>
            </a:r>
            <a:r>
              <a:rPr lang="en"/>
              <a:t> and </a:t>
            </a:r>
            <a:r>
              <a:rPr b="1" lang="en"/>
              <a:t>include</a:t>
            </a:r>
            <a:r>
              <a:rPr lang="en"/>
              <a:t> functionality of Puppet to create a hierarchy.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Puppet module can </a:t>
            </a:r>
            <a:r>
              <a:rPr b="1" lang="en"/>
              <a:t>inherit</a:t>
            </a:r>
            <a:r>
              <a:rPr lang="en"/>
              <a:t>  from another </a:t>
            </a:r>
            <a:r>
              <a:rPr b="1" lang="en"/>
              <a:t>Puppet</a:t>
            </a:r>
            <a:r>
              <a:rPr lang="en"/>
              <a:t> module and it can </a:t>
            </a:r>
            <a:r>
              <a:rPr b="1" lang="en"/>
              <a:t>include</a:t>
            </a:r>
            <a:r>
              <a:rPr lang="en"/>
              <a:t> any number of </a:t>
            </a:r>
            <a:r>
              <a:rPr b="1" lang="en"/>
              <a:t>Puppet</a:t>
            </a:r>
            <a:r>
              <a:rPr lang="en"/>
              <a:t> </a:t>
            </a:r>
            <a:r>
              <a:rPr b="1" lang="en"/>
              <a:t>Classes</a:t>
            </a:r>
            <a:endParaRPr b="1"/>
          </a:p>
          <a:p>
            <a:pPr indent="-342900" lvl="0" marL="4572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node.sh</a:t>
            </a:r>
            <a:r>
              <a:rPr lang="en"/>
              <a:t> points to a specific </a:t>
            </a:r>
            <a:r>
              <a:rPr b="1" lang="en"/>
              <a:t>role</a:t>
            </a:r>
            <a:r>
              <a:rPr lang="en"/>
              <a:t> (</a:t>
            </a:r>
            <a:r>
              <a:rPr b="1" lang="en"/>
              <a:t>class</a:t>
            </a:r>
            <a:r>
              <a:rPr lang="en"/>
              <a:t>) given a host name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b="1" lang="en"/>
              <a:t>role</a:t>
            </a:r>
            <a:r>
              <a:rPr lang="en"/>
              <a:t> </a:t>
            </a:r>
            <a:r>
              <a:rPr b="1" lang="en"/>
              <a:t>class</a:t>
            </a:r>
            <a:r>
              <a:rPr lang="en"/>
              <a:t> points to (</a:t>
            </a:r>
            <a:r>
              <a:rPr b="1" lang="en"/>
              <a:t>include</a:t>
            </a:r>
            <a:r>
              <a:rPr lang="en"/>
              <a:t>) </a:t>
            </a:r>
            <a:r>
              <a:rPr b="1" i="1" lang="en"/>
              <a:t>one and only one profile class</a:t>
            </a:r>
            <a:endParaRPr b="1" i="1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b="1" lang="en"/>
              <a:t>profile</a:t>
            </a:r>
            <a:r>
              <a:rPr lang="en"/>
              <a:t> class can include any number of Puppet Classes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b="1" lang="en"/>
              <a:t>profile</a:t>
            </a:r>
            <a:r>
              <a:rPr lang="en"/>
              <a:t> only uses </a:t>
            </a:r>
            <a:r>
              <a:rPr b="1" lang="en"/>
              <a:t>inherits and </a:t>
            </a:r>
            <a:r>
              <a:rPr b="1" lang="en"/>
              <a:t>include</a:t>
            </a:r>
            <a:r>
              <a:rPr lang="en"/>
              <a:t> statements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b="1" lang="en"/>
              <a:t>module</a:t>
            </a:r>
            <a:r>
              <a:rPr lang="en"/>
              <a:t> (</a:t>
            </a:r>
            <a:r>
              <a:rPr b="1" lang="en"/>
              <a:t>manifest</a:t>
            </a:r>
            <a:r>
              <a:rPr lang="en"/>
              <a:t>) </a:t>
            </a:r>
            <a:r>
              <a:rPr b="1" i="1" lang="en"/>
              <a:t>is where the real work is done</a:t>
            </a:r>
            <a:endParaRPr b="1" i="1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113850"/>
            <a:ext cx="8520600" cy="572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other important features: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753300"/>
            <a:ext cx="8520600" cy="3500100"/>
          </a:xfrm>
          <a:prstGeom prst="rect">
            <a:avLst/>
          </a:prstGeom>
          <a:solidFill>
            <a:srgbClr val="00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 sz="1600">
                <a:solidFill>
                  <a:srgbClr val="000000"/>
                </a:solidFill>
              </a:rPr>
              <a:t>Facts</a:t>
            </a:r>
            <a:r>
              <a:rPr lang="en" sz="1600">
                <a:solidFill>
                  <a:srgbClr val="000000"/>
                </a:solidFill>
              </a:rPr>
              <a:t> - Puppet’s cross-platform system profiling library. It discovers and reports per-node facts, </a:t>
            </a:r>
            <a:r>
              <a:rPr lang="en" sz="1600">
                <a:solidFill>
                  <a:srgbClr val="000000"/>
                </a:solidFill>
              </a:rPr>
              <a:t>such as its IP address, uptime, operating system, or whether it's a virtual machine. </a:t>
            </a:r>
            <a:br>
              <a:rPr lang="en" sz="1600">
                <a:solidFill>
                  <a:srgbClr val="000000"/>
                </a:solidFill>
              </a:rPr>
            </a:br>
            <a:r>
              <a:rPr lang="en" sz="1600" u="sng">
                <a:solidFill>
                  <a:srgbClr val="0000FF"/>
                </a:solidFill>
                <a:hlinkClick r:id="rId3"/>
              </a:rPr>
              <a:t>https://puppet.com/docs/facter/3.10/index.html</a:t>
            </a:r>
            <a:endParaRPr sz="1600">
              <a:solidFill>
                <a:srgbClr val="0000FF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 sz="1600">
                <a:solidFill>
                  <a:srgbClr val="000000"/>
                </a:solidFill>
              </a:rPr>
              <a:t>Hiera</a:t>
            </a:r>
            <a:r>
              <a:rPr lang="en" sz="1600">
                <a:solidFill>
                  <a:srgbClr val="000000"/>
                </a:solidFill>
              </a:rPr>
              <a:t> - </a:t>
            </a:r>
            <a:r>
              <a:rPr lang="en" sz="1600">
                <a:solidFill>
                  <a:srgbClr val="000000"/>
                </a:solidFill>
              </a:rPr>
              <a:t>Puppet’s built-in key/value data lookup system. By default, it uses simple YAML or JSON files. Almost every successful Puppet user relies on it heavily, and you should too.</a:t>
            </a:r>
            <a:br>
              <a:rPr lang="en" sz="1600">
                <a:solidFill>
                  <a:srgbClr val="000000"/>
                </a:solidFill>
              </a:rPr>
            </a:br>
            <a:r>
              <a:rPr lang="en" sz="1600" u="sng">
                <a:solidFill>
                  <a:srgbClr val="0000FF"/>
                </a:solidFill>
                <a:hlinkClick r:id="rId4"/>
              </a:rPr>
              <a:t>https://puppet.com/docs/puppet/4.10/hiera_intro.html</a:t>
            </a:r>
            <a:endParaRPr sz="1600">
              <a:solidFill>
                <a:srgbClr val="0000FF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 sz="1600">
                <a:solidFill>
                  <a:srgbClr val="000000"/>
                </a:solidFill>
              </a:rPr>
              <a:t>Templates</a:t>
            </a:r>
            <a:r>
              <a:rPr lang="en" sz="1600">
                <a:solidFill>
                  <a:srgbClr val="000000"/>
                </a:solidFill>
              </a:rPr>
              <a:t> - Documents that combine code, data, and literal text to produce a final rendered output. The goal of a template is to manage a complicated piece of text with simple inputs.</a:t>
            </a:r>
            <a:br>
              <a:rPr lang="en" sz="1600">
                <a:solidFill>
                  <a:srgbClr val="000000"/>
                </a:solidFill>
              </a:rPr>
            </a:br>
            <a:r>
              <a:rPr lang="en" sz="1600" u="sng">
                <a:solidFill>
                  <a:srgbClr val="0000FF"/>
                </a:solidFill>
                <a:hlinkClick r:id="rId5"/>
              </a:rPr>
              <a:t>https://docs.puppet.com/puppet/4.2/lang_template.html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331800" y="4377650"/>
            <a:ext cx="8520600" cy="6519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We have already used </a:t>
            </a:r>
            <a:r>
              <a:rPr b="1" lang="en" sz="1600"/>
              <a:t>Facts</a:t>
            </a:r>
            <a:r>
              <a:rPr lang="en" sz="1600"/>
              <a:t> and </a:t>
            </a:r>
            <a:r>
              <a:rPr b="1" lang="en" sz="1600"/>
              <a:t>Tenplates</a:t>
            </a:r>
            <a:r>
              <a:rPr lang="en" sz="1600"/>
              <a:t> with second version of </a:t>
            </a:r>
            <a:r>
              <a:rPr b="1" lang="en" sz="1600"/>
              <a:t>motd</a:t>
            </a:r>
            <a:endParaRPr b="1" sz="1600"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We will discuss these in more details in the future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47125"/>
            <a:ext cx="8520600" cy="4184100"/>
          </a:xfrm>
          <a:prstGeom prst="rect">
            <a:avLst/>
          </a:prstGeom>
          <a:solidFill>
            <a:srgbClr val="D9EAD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u="sng">
                <a:solidFill>
                  <a:schemeClr val="dk1"/>
                </a:solidFill>
              </a:rPr>
              <a:t>Class 8 Agenda: Puppet Installation and Configuration 3</a:t>
            </a:r>
            <a:endParaRPr sz="2000" u="sng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March 27, 2018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Objective: Finish Puppet and Install NFS Client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                  </a:t>
            </a:r>
            <a:r>
              <a:rPr lang="en" sz="1500">
                <a:solidFill>
                  <a:schemeClr val="dk1"/>
                </a:solidFill>
              </a:rPr>
              <a:t>In this class we will: 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                  To finish the initial Puppet Installation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                  Install NFS and autofs on the Puppet Server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                  Write Puppet module to install NFS/autofs on Puppet Client</a:t>
            </a:r>
            <a:endParaRPr sz="1500" u="sng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Class Slides: 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Class 8 - Completing Puppet Installation and Writing Your First Module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Support documents for the in-class work: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In-class documentation: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Class 6 - Puppet Installation and Configuration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Class 7 - Introduction NFS and autofs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Class 8 - Writing Your First Puppet Module</a:t>
            </a:r>
            <a:br>
              <a:rPr lang="en" sz="1500">
                <a:solidFill>
                  <a:schemeClr val="dk1"/>
                </a:solidFill>
              </a:rPr>
            </a:br>
            <a:endParaRPr sz="1500"/>
          </a:p>
        </p:txBody>
      </p:sp>
      <p:sp>
        <p:nvSpPr>
          <p:cNvPr id="137" name="Shape 137"/>
          <p:cNvSpPr txBox="1"/>
          <p:nvPr/>
        </p:nvSpPr>
        <p:spPr>
          <a:xfrm>
            <a:off x="1397700" y="4470150"/>
            <a:ext cx="6348600" cy="480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This work may take more than one class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